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1" r:id="rId3"/>
    <p:sldId id="262" r:id="rId4"/>
    <p:sldId id="309" r:id="rId5"/>
    <p:sldId id="310" r:id="rId6"/>
    <p:sldId id="299" r:id="rId7"/>
    <p:sldId id="285" r:id="rId8"/>
    <p:sldId id="300" r:id="rId9"/>
    <p:sldId id="297" r:id="rId10"/>
    <p:sldId id="298" r:id="rId11"/>
    <p:sldId id="273" r:id="rId12"/>
    <p:sldId id="311" r:id="rId13"/>
    <p:sldId id="312" r:id="rId14"/>
    <p:sldId id="313" r:id="rId15"/>
    <p:sldId id="304" r:id="rId16"/>
    <p:sldId id="303" r:id="rId17"/>
    <p:sldId id="302" r:id="rId18"/>
    <p:sldId id="305" r:id="rId19"/>
    <p:sldId id="292" r:id="rId20"/>
    <p:sldId id="301" r:id="rId21"/>
  </p:sldIdLst>
  <p:sldSz cx="12192000" cy="6858000"/>
  <p:notesSz cx="6858000" cy="9144000"/>
  <p:embeddedFontLst>
    <p:embeddedFont>
      <p:font typeface="Montserrat Black" panose="020B0604020202020204" charset="-52"/>
      <p:bold r:id="rId24"/>
      <p:boldItalic r:id="rId25"/>
    </p:embeddedFont>
    <p:embeddedFont>
      <p:font typeface="Montserrat SemiBold" panose="020B0604020202020204" charset="-52"/>
      <p:bold r:id="rId26"/>
      <p:boldItalic r:id="rId27"/>
    </p:embeddedFont>
    <p:embeddedFont>
      <p:font typeface="Montserrat Medium" panose="020B0604020202020204" charset="-52"/>
      <p:regular r:id="rId28"/>
      <p:italic r:id="rId29"/>
    </p:embeddedFont>
    <p:embeddedFont>
      <p:font typeface="Montserrat" panose="020B0604020202020204" charset="-52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ontserrat Light" panose="020B0604020202020204" charset="-52"/>
      <p:regular r:id="rId38"/>
      <p:italic r:id="rId3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5C"/>
    <a:srgbClr val="2C559F"/>
    <a:srgbClr val="0C54A3"/>
    <a:srgbClr val="E5335C"/>
    <a:srgbClr val="E5335B"/>
    <a:srgbClr val="E5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4" autoAdjust="0"/>
    <p:restoredTop sz="99320" autoAdjust="0"/>
  </p:normalViewPr>
  <p:slideViewPr>
    <p:cSldViewPr snapToGrid="0">
      <p:cViewPr>
        <p:scale>
          <a:sx n="50" d="100"/>
          <a:sy n="50" d="100"/>
        </p:scale>
        <p:origin x="-547" y="-1646"/>
      </p:cViewPr>
      <p:guideLst>
        <p:guide orient="horz" pos="2160"/>
        <p:guide pos="3817"/>
      </p:guideLst>
    </p:cSldViewPr>
  </p:slideViewPr>
  <p:notesTextViewPr>
    <p:cViewPr>
      <p:scale>
        <a:sx n="45" d="100"/>
        <a:sy n="45" d="100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3860E73D-B342-4E23-AEBA-B80D85DFAF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20CA508-CB15-4F29-BA53-7702058C7B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94529-A9D4-4B0E-922A-08CAB74127A2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E7F5CDC-1477-44D0-813F-E960482FF2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B6FC8A7-7DC4-4C38-8BB0-E5D8E2DE1F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29B35-F79C-40A8-BC9A-3BC69A7D3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46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23BCF-2170-458B-945A-384B720634EA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73FFC-DB11-42F1-B03F-BA23E75BE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54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31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ер слайда крас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xmlns="" id="{C60FCD6A-F5D9-46FF-BDC7-7853F019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774" y="130626"/>
            <a:ext cx="693057" cy="365125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rgbClr val="FF2F5C"/>
                </a:solidFill>
              </a:defRPr>
            </a:lvl1pPr>
          </a:lstStyle>
          <a:p>
            <a:fld id="{27979442-9280-4521-9AE4-C9EDD2E018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076242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ер слайда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xmlns="" id="{C60FCD6A-F5D9-46FF-BDC7-7853F019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774" y="130626"/>
            <a:ext cx="693057" cy="365125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fld id="{27979442-9280-4521-9AE4-C9EDD2E0181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47711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ер слайда 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xmlns="" id="{C60FCD6A-F5D9-46FF-BDC7-7853F019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774" y="130626"/>
            <a:ext cx="693057" cy="365125"/>
          </a:xfrm>
          <a:prstGeom prst="rect">
            <a:avLst/>
          </a:prstGeom>
        </p:spPr>
        <p:txBody>
          <a:bodyPr/>
          <a:lstStyle>
            <a:lvl1pPr algn="l">
              <a:defRPr sz="2000">
                <a:solidFill>
                  <a:srgbClr val="0C54A3"/>
                </a:solidFill>
              </a:defRPr>
            </a:lvl1pPr>
          </a:lstStyle>
          <a:p>
            <a:fld id="{27979442-9280-4521-9AE4-C9EDD2E018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67707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67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r="31680" b="17828"/>
          <a:stretch/>
        </p:blipFill>
        <p:spPr bwMode="auto">
          <a:xfrm>
            <a:off x="3852837" y="9524"/>
            <a:ext cx="8339163" cy="68484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A0C1B41-77C0-4392-9239-9E634398B343}"/>
              </a:ext>
            </a:extLst>
          </p:cNvPr>
          <p:cNvSpPr/>
          <p:nvPr/>
        </p:nvSpPr>
        <p:spPr>
          <a:xfrm>
            <a:off x="-1893" y="-1"/>
            <a:ext cx="12191999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7EEE28A-5966-4B2F-A11B-8900EEFFF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0238" y="-3122849"/>
            <a:ext cx="11653720" cy="9980849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419F746-DD30-4B1C-8785-CB689F59C1F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2414" y="4359172"/>
            <a:ext cx="8644704" cy="1729349"/>
          </a:xfrm>
          <a:prstGeom prst="parallelogram">
            <a:avLst/>
          </a:prstGeom>
          <a:solidFill>
            <a:srgbClr val="0C54A3"/>
          </a:solidFill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baseline="30000" dirty="0">
                <a:solidFill>
                  <a:schemeClr val="bg1"/>
                </a:solidFill>
                <a:latin typeface="Montserrat Black" pitchFamily="2" charset="-52"/>
              </a:rPr>
              <a:t>Опыт приспособления памятников деревянной </a:t>
            </a:r>
            <a:br>
              <a:rPr lang="ru-RU" sz="3100" baseline="30000" dirty="0">
                <a:solidFill>
                  <a:schemeClr val="bg1"/>
                </a:solidFill>
                <a:latin typeface="Montserrat Black" pitchFamily="2" charset="-52"/>
              </a:rPr>
            </a:br>
            <a:r>
              <a:rPr lang="ru-RU" sz="3100" baseline="30000" dirty="0">
                <a:solidFill>
                  <a:schemeClr val="bg1"/>
                </a:solidFill>
                <a:latin typeface="Montserrat Black" pitchFamily="2" charset="-52"/>
              </a:rPr>
              <a:t>архитектуры  под современное использование. </a:t>
            </a:r>
            <a:br>
              <a:rPr lang="ru-RU" sz="3100" baseline="30000" dirty="0">
                <a:solidFill>
                  <a:schemeClr val="bg1"/>
                </a:solidFill>
                <a:latin typeface="Montserrat Black" pitchFamily="2" charset="-52"/>
              </a:rPr>
            </a:br>
            <a:r>
              <a:rPr lang="ru-RU" sz="3100" baseline="30000" dirty="0">
                <a:solidFill>
                  <a:schemeClr val="bg1"/>
                </a:solidFill>
                <a:latin typeface="Montserrat Black" pitchFamily="2" charset="-52"/>
              </a:rPr>
              <a:t>Реализованные проекты в Ленинградской области</a:t>
            </a:r>
            <a:r>
              <a:rPr lang="ru-RU" baseline="30000" dirty="0">
                <a:solidFill>
                  <a:schemeClr val="bg1"/>
                </a:solidFill>
                <a:latin typeface="Montserrat Black" pitchFamily="2" charset="-52"/>
              </a:rPr>
              <a:t/>
            </a:r>
            <a:br>
              <a:rPr lang="ru-RU" baseline="30000" dirty="0">
                <a:solidFill>
                  <a:schemeClr val="bg1"/>
                </a:solidFill>
                <a:latin typeface="Montserrat Black" pitchFamily="2" charset="-52"/>
              </a:rPr>
            </a:br>
            <a:endParaRPr lang="ru-RU" dirty="0">
              <a:solidFill>
                <a:schemeClr val="bg1"/>
              </a:solidFill>
              <a:latin typeface="Montserrat Black" pitchFamily="2" charset="-52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86CD9C96-7CE2-4742-98CB-FE212DEF3133}"/>
              </a:ext>
            </a:extLst>
          </p:cNvPr>
          <p:cNvSpPr txBox="1">
            <a:spLocks/>
          </p:cNvSpPr>
          <p:nvPr/>
        </p:nvSpPr>
        <p:spPr>
          <a:xfrm>
            <a:off x="1101562" y="5468482"/>
            <a:ext cx="8077552" cy="7873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aseline="30000" dirty="0">
                <a:solidFill>
                  <a:schemeClr val="bg1"/>
                </a:solidFill>
                <a:latin typeface="Montserrat Medium" pitchFamily="2" charset="-52"/>
              </a:rPr>
              <a:t>Комитет по сохранению культурного наследия </a:t>
            </a:r>
            <a:r>
              <a:rPr lang="ru-RU" sz="2000" baseline="30000" dirty="0" smtClean="0">
                <a:solidFill>
                  <a:schemeClr val="bg1"/>
                </a:solidFill>
                <a:latin typeface="Montserrat Medium" pitchFamily="2" charset="-52"/>
              </a:rPr>
              <a:t>Ленинградской </a:t>
            </a:r>
            <a:r>
              <a:rPr lang="ru-RU" sz="2000" baseline="30000" dirty="0">
                <a:solidFill>
                  <a:schemeClr val="bg1"/>
                </a:solidFill>
                <a:latin typeface="Montserrat Medium" pitchFamily="2" charset="-52"/>
              </a:rPr>
              <a:t>области</a:t>
            </a:r>
          </a:p>
          <a:p>
            <a:pPr algn="l">
              <a:lnSpc>
                <a:spcPct val="100000"/>
              </a:lnSpc>
            </a:pPr>
            <a:r>
              <a:rPr lang="ru-RU" sz="2000" baseline="30000" dirty="0" smtClean="0">
                <a:solidFill>
                  <a:schemeClr val="bg1"/>
                </a:solidFill>
                <a:latin typeface="Montserrat Medium" pitchFamily="2" charset="-52"/>
              </a:rPr>
              <a:t>К.Ю. Губинская</a:t>
            </a:r>
            <a:endParaRPr lang="ru-RU" sz="2000" baseline="300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814BCD6-D760-49F1-90E6-C384482DC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530" y="483342"/>
            <a:ext cx="1439145" cy="128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10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34" y="2538000"/>
            <a:ext cx="3952874" cy="43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27" y="2538000"/>
            <a:ext cx="3952874" cy="4320000"/>
          </a:xfrm>
          <a:prstGeom prst="rect">
            <a:avLst/>
          </a:prstGeom>
        </p:spPr>
      </p:pic>
      <p:pic>
        <p:nvPicPr>
          <p:cNvPr id="1027" name="Picture 3" descr="U:\ОТДЕЛ МУЗЕЙНОГО ДЕЛА\17. ДОКЛАДЫ, КОНФЕРЕНЦИИ, КОЛЛЕГИИ\Про реставрацию_2023\banner-6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9" b="13333"/>
          <a:stretch/>
        </p:blipFill>
        <p:spPr bwMode="auto">
          <a:xfrm>
            <a:off x="0" y="0"/>
            <a:ext cx="12192000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959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4"/>
          <a:stretch/>
        </p:blipFill>
        <p:spPr>
          <a:xfrm>
            <a:off x="0" y="654863"/>
            <a:ext cx="3470290" cy="59700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539" y="3410579"/>
            <a:ext cx="4305461" cy="3313155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613D3AEE-350C-41CA-B272-60E99833A6E2}"/>
              </a:ext>
            </a:extLst>
          </p:cNvPr>
          <p:cNvCxnSpPr/>
          <p:nvPr/>
        </p:nvCxnSpPr>
        <p:spPr>
          <a:xfrm>
            <a:off x="0" y="250261"/>
            <a:ext cx="1405288" cy="0"/>
          </a:xfrm>
          <a:prstGeom prst="line">
            <a:avLst/>
          </a:prstGeom>
          <a:ln w="38100">
            <a:solidFill>
              <a:srgbClr val="0C5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12D4175-7CC1-4EC1-9833-A4D14FD4B9B5}"/>
              </a:ext>
            </a:extLst>
          </p:cNvPr>
          <p:cNvSpPr/>
          <p:nvPr/>
        </p:nvSpPr>
        <p:spPr>
          <a:xfrm>
            <a:off x="4026535" y="457096"/>
            <a:ext cx="462979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baseline="30000" dirty="0" smtClean="0">
                <a:solidFill>
                  <a:srgbClr val="0C54A3"/>
                </a:solidFill>
                <a:latin typeface="Montserrat" pitchFamily="2" charset="-52"/>
              </a:rPr>
              <a:t>Экспедиция</a:t>
            </a:r>
            <a:r>
              <a:rPr lang="ru-RU" sz="5000" dirty="0" smtClean="0">
                <a:solidFill>
                  <a:srgbClr val="0C54A3"/>
                </a:solidFill>
                <a:latin typeface="Montserrat" pitchFamily="2" charset="-52"/>
              </a:rPr>
              <a:t> 2022</a:t>
            </a:r>
            <a:endParaRPr lang="ru-RU" sz="5000" baseline="30000" dirty="0">
              <a:solidFill>
                <a:srgbClr val="0C54A3"/>
              </a:solidFill>
              <a:latin typeface="Montserrat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5BBD94D-DFA1-4811-A1DB-FF5D125C7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35" y="1629774"/>
            <a:ext cx="12279630" cy="12139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D64D420-ED09-472B-B90D-4368001D62F6}"/>
              </a:ext>
            </a:extLst>
          </p:cNvPr>
          <p:cNvSpPr/>
          <p:nvPr/>
        </p:nvSpPr>
        <p:spPr>
          <a:xfrm>
            <a:off x="4453289" y="1959383"/>
            <a:ext cx="75558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aseline="30000" dirty="0">
                <a:solidFill>
                  <a:srgbClr val="FFFFFF"/>
                </a:solidFill>
                <a:latin typeface="Montserrat Light" pitchFamily="2" charset="-52"/>
              </a:rPr>
              <a:t>«</a:t>
            </a:r>
            <a:r>
              <a:rPr lang="ru-RU" sz="2800" baseline="30000" dirty="0" smtClean="0">
                <a:solidFill>
                  <a:srgbClr val="FFFFFF"/>
                </a:solidFill>
                <a:latin typeface="Montserrat Light" pitchFamily="2" charset="-52"/>
              </a:rPr>
              <a:t>Цифровые</a:t>
            </a:r>
            <a:r>
              <a:rPr lang="ru-RU" sz="2800" dirty="0" smtClean="0">
                <a:solidFill>
                  <a:srgbClr val="FFFFFF"/>
                </a:solidFill>
                <a:latin typeface="Montserrat Light" pitchFamily="2" charset="-52"/>
              </a:rPr>
              <a:t> </a:t>
            </a:r>
            <a:r>
              <a:rPr lang="ru-RU" sz="2800" baseline="30000" dirty="0" smtClean="0">
                <a:solidFill>
                  <a:srgbClr val="FFFFFF"/>
                </a:solidFill>
                <a:latin typeface="Montserrat Light" pitchFamily="2" charset="-52"/>
              </a:rPr>
              <a:t>двойники» памятников деревянного зодчества</a:t>
            </a:r>
            <a:endParaRPr lang="ru-RU" baseline="30000" dirty="0">
              <a:solidFill>
                <a:srgbClr val="FFFFFF"/>
              </a:solidFill>
              <a:latin typeface="Montserrat Light" pitchFamily="2" charset="-52"/>
            </a:endParaRPr>
          </a:p>
        </p:txBody>
      </p:sp>
      <p:sp>
        <p:nvSpPr>
          <p:cNvPr id="20" name="Номер слайда 16">
            <a:extLst>
              <a:ext uri="{FF2B5EF4-FFF2-40B4-BE49-F238E27FC236}">
                <a16:creationId xmlns:a16="http://schemas.microsoft.com/office/drawing/2014/main" xmlns="" id="{7DAA6272-B4B8-4F55-9D82-43262F27165E}"/>
              </a:ext>
            </a:extLst>
          </p:cNvPr>
          <p:cNvSpPr txBox="1">
            <a:spLocks/>
          </p:cNvSpPr>
          <p:nvPr/>
        </p:nvSpPr>
        <p:spPr>
          <a:xfrm>
            <a:off x="1466215" y="54426"/>
            <a:ext cx="572775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979442-9280-4521-9AE4-C9EDD2E0181D}" type="slidenum">
              <a:rPr lang="ru-RU" sz="2000" smtClean="0">
                <a:solidFill>
                  <a:srgbClr val="0C54A3"/>
                </a:solidFill>
                <a:latin typeface="Montserrat SemiBold" pitchFamily="2" charset="-52"/>
              </a:rPr>
              <a:pPr/>
              <a:t>11</a:t>
            </a:fld>
            <a:endParaRPr lang="ru-RU" sz="2000" dirty="0">
              <a:solidFill>
                <a:srgbClr val="0C54A3"/>
              </a:solidFill>
              <a:latin typeface="Montserrat SemiBold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886" y="2843675"/>
            <a:ext cx="4594657" cy="40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9442-9280-4521-9AE4-C9EDD2E0181D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9218" name="Picture 2" descr="U:\ОТДЕЛ МУЗЕЙНОГО ДЕЛА\17. ДОКЛАДЫ, КОНФЕРЕНЦИИ, КОЛЛЕГИИ\Форум ИСТОКИ_2023\2023-08-08_12-30-3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t="20874" r="1106" b="1751"/>
          <a:stretch/>
        </p:blipFill>
        <p:spPr bwMode="auto">
          <a:xfrm>
            <a:off x="0" y="915527"/>
            <a:ext cx="12192000" cy="594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417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9442-9280-4521-9AE4-C9EDD2E0181D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0242" name="Picture 2" descr="U:\ОТДЕЛ МУЗЕЙНОГО ДЕЛА\17. ДОКЛАДЫ, КОНФЕРЕНЦИИ, КОЛЛЕГИИ\Форум ИСТОКИ_2023\2023-08-08_12-30-2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t="20989" r="1067" b="1869"/>
          <a:stretch/>
        </p:blipFill>
        <p:spPr bwMode="auto">
          <a:xfrm>
            <a:off x="0" y="933591"/>
            <a:ext cx="12192000" cy="592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849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9442-9280-4521-9AE4-C9EDD2E0181D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1266" name="Picture 2" descr="U:\ОТДЕЛ МУЗЕЙНОГО ДЕЛА\17. ДОКЛАДЫ, КОНФЕРЕНЦИИ, КОЛЛЕГИИ\Форум ИСТОКИ_2023\2023-08-08_12-30-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" t="21283" r="1287" b="1812"/>
          <a:stretch/>
        </p:blipFill>
        <p:spPr bwMode="auto">
          <a:xfrm>
            <a:off x="0" y="916444"/>
            <a:ext cx="12192000" cy="594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180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9442-9280-4521-9AE4-C9EDD2E0181D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2050" name="Picture 2" descr="U:\ОТДЕЛ МУЗЕЙНОГО ДЕЛА\17. ДОКЛАДЫ, КОНФЕРЕНЦИИ, КОЛЛЕГИИ\Про реставрацию_2023\2023-08-08_11-59-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920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:\ОТДЕЛ МУЗЕЙНОГО ДЕЛА\17. ДОКЛАДЫ, КОНФЕРЕНЦИИ, КОЛЛЕГИИ\Про реставрацию_2023\2022-10-28_18-54-4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15" y="1235254"/>
            <a:ext cx="7799985" cy="438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146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9442-9280-4521-9AE4-C9EDD2E0181D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3075" name="Picture 3" descr="U:\ОТДЕЛ МУЗЕЙНОГО ДЕЛА\17. ДОКЛАДЫ, КОНФЕРЕНЦИИ, КОЛЛЕГИИ\Про реставрацию_2023\1180d901-1463-44ac-b892-aa1c1634c719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55575"/>
            <a:ext cx="8128000" cy="50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296175"/>
              </p:ext>
            </p:extLst>
          </p:nvPr>
        </p:nvGraphicFramePr>
        <p:xfrm>
          <a:off x="7170600" y="565474"/>
          <a:ext cx="4682982" cy="5750415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551719"/>
                <a:gridCol w="789772"/>
                <a:gridCol w="874003"/>
                <a:gridCol w="1467488"/>
              </a:tblGrid>
              <a:tr h="126119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Иконостас Воскресенской церкви в Важинах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146">
                <a:tc gridSpan="4"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romanUcPeriod"/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Местный ряд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8514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Богоматерь Тихвинская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Богоматерь с младенцем, в рост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Отечество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Ап. Петр и Павел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Дверь. Архидиакон Стефан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Богоматерь Тихвинская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Царские врата</a:t>
                      </a:r>
                      <a:endParaRPr lang="ru-RU" sz="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Сошествие во ад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Крещение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 Св. Александр Невский и св. Мария      Магдалина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 Избранные святые, в рост.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 Св. Илья Пророк и Св. Николай</a:t>
                      </a:r>
                      <a:endParaRPr lang="ru-RU" sz="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146">
                <a:tc gridSpan="4"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romanUcPeriod"/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Праздничный чин 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4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Рождество Богоматери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Воздвижение креста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Покров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Введение во храм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Рождество Христово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Крещение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Сретение</a:t>
                      </a:r>
                      <a:endParaRPr lang="ru-RU" sz="8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Благовещение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Воскрешение Лазаря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 Распятие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11.Вход в Иерусалим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 Снятие со креста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 Положение во гроб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 Сошествие во ад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 Уверение Фомы</a:t>
                      </a:r>
                      <a:endParaRPr lang="ru-RU" sz="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 Жены-мироносицы у гроба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 Преполовение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 Вознесение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 Троица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 Сошествие Святого Духа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 Преображение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 Успение </a:t>
                      </a:r>
                      <a:r>
                        <a:rPr lang="ru-RU" sz="8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Богоматери</a:t>
                      </a:r>
                      <a:endParaRPr lang="ru-RU" sz="8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46">
                <a:tc gridSpan="4"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romanUcPeriod"/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Деисусный чин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29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Мученик Георгий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Варлаам Хутынский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Зосима Соловецкий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Иоанн Златоуст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Василий Великий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Илья Пророк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Иоанн Богослов</a:t>
                      </a:r>
                      <a:endParaRPr lang="ru-RU" sz="8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Апостол Петр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9. Архангел Михаил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 Богоматерь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 Отечество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 Иоанн Предтеча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 Архангел Гавриил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 Апостол Павел</a:t>
                      </a:r>
                      <a:endParaRPr lang="ru-RU" sz="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 Евангелист Лука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 Григорий Богослов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 Николай Чудотворец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 </a:t>
                      </a:r>
                      <a:r>
                        <a:rPr lang="ru-RU" sz="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Савватий</a:t>
                      </a: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Соловецкий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 Александр Свирский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 Алексей человек Божий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 Мученик Дмитрий</a:t>
                      </a:r>
                      <a:endParaRPr lang="ru-RU" sz="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46">
                <a:tc gridSpan="4"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romanUcPeriod"/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Пророческий чин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72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Пророк Иона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Праотец Иафет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Праотец Иов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Пророк Софоний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Пророк Наум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Пророк Фарес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Праотец Иосиф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Пророк Валаам</a:t>
                      </a:r>
                      <a:endParaRPr lang="ru-RU" sz="8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Праотец Авиуд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 Пророк Аввакум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 Пророк Малахия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 Царь Давид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 Богоматерь на престоле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 Царь Соломон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 Праотец Иессей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 Пророк Самуил</a:t>
                      </a:r>
                      <a:endParaRPr lang="ru-RU" sz="8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 Пророк Даниил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 Пророк Илия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 Пророк Исайя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 Пророк </a:t>
                      </a:r>
                      <a:r>
                        <a:rPr lang="ru-RU" sz="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Иезекииль</a:t>
                      </a:r>
                      <a:endParaRPr lang="ru-RU" sz="8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 Пророк Елисей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 Пророк </a:t>
                      </a:r>
                      <a:r>
                        <a:rPr lang="ru-RU" sz="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Захария</a:t>
                      </a:r>
                      <a:endParaRPr lang="ru-RU" sz="8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 Пророк Иеремия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 Праотец Сим</a:t>
                      </a:r>
                      <a:endParaRPr lang="ru-RU" sz="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46">
                <a:tc gridSpan="4"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romanUcPeriod"/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Праотеческий чин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60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Князь Глеб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ru-RU" sz="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Софроний</a:t>
                      </a: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архиепископ Иерусалимский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Праотец Енох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Праотец Аарон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Праотец Ной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Праотец </a:t>
                      </a:r>
                      <a:r>
                        <a:rPr lang="ru-RU" sz="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Мельхиседек</a:t>
                      </a:r>
                      <a:endParaRPr lang="ru-RU" sz="8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Праотец Иаков</a:t>
                      </a:r>
                      <a:endParaRPr lang="ru-RU" sz="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Пророк Иаов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Пророк Моисей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 Праотец Авраам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 Праотец Адам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 Саваоф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 Праматерь Ева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 Праотец Авель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 Праотец Иисус Навин</a:t>
                      </a:r>
                      <a:endParaRPr lang="ru-RU" sz="800" b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 Праотец Иосиф (?)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 Пророк </a:t>
                      </a:r>
                      <a:r>
                        <a:rPr lang="ru-RU" sz="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Гедеон</a:t>
                      </a:r>
                      <a:endParaRPr lang="ru-RU" sz="8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 Праотец Иуда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 Праотец Лот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 Праотец </a:t>
                      </a:r>
                      <a:r>
                        <a:rPr lang="ru-RU" sz="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Сиф</a:t>
                      </a:r>
                      <a:endParaRPr lang="ru-RU" sz="8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 Праотец Исаак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 Князь Борис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8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0693" marR="30693" marT="0" marB="0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6" descr="U:\ОТДЕЛ МУЗЕЙНОГО ДЕЛА\17. ДОКЛАДЫ, КОНФЕРЕНЦИИ, КОЛЛЕГИИ\Форум ИСТОКИ_2023\photo1691497103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4523" r="3868" b="16810"/>
          <a:stretch/>
        </p:blipFill>
        <p:spPr bwMode="auto">
          <a:xfrm>
            <a:off x="152400" y="1249679"/>
            <a:ext cx="6922221" cy="437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322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9442-9280-4521-9AE4-C9EDD2E0181D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4098" name="Picture 2" descr="U:\ОТДЕЛ МУЗЕЙНОГО ДЕЛА\17. ДОКЛАДЫ, КОНФЕРЕНЦИИ, КОЛЛЕГИИ\Про реставрацию_2023\c2d6c325-743e-44b8-9a37-8bf65f749cdd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00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U:\ОТДЕЛ МУЗЕЙНОГО ДЕЛА\17. ДОКЛАДЫ, КОНФЕРЕНЦИИ, КОЛЛЕГИИ\Про реставрацию_2023\IMG_20220611_1339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734000"/>
            <a:ext cx="6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129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9442-9280-4521-9AE4-C9EDD2E0181D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8195" name="Picture 3" descr="U:\ОТДЕЛ МУЗЕЙНОГО ДЕЛА\17. ДОКЛАДЫ, КОНФЕРЕНЦИИ, КОЛЛЕГИИ\Про реставрацию_2023\dydprtxyC7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1" y="854075"/>
            <a:ext cx="717384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:\ОТДЕЛ МУЗЕЙНОГО ДЕЛА\17. ДОКЛАДЫ, КОНФЕРЕНЦИИ, КОЛЛЕГИИ\Про реставрацию_2023\Z6baD9UGK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1" y="854075"/>
            <a:ext cx="717384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477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 b="18421"/>
          <a:stretch/>
        </p:blipFill>
        <p:spPr>
          <a:xfrm>
            <a:off x="2" y="16777"/>
            <a:ext cx="12191999" cy="68412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F9B8D18-3A65-4BD5-A75E-ED485BC8D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" y="0"/>
            <a:ext cx="12192000" cy="6858000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8951F1F5-798B-4EDA-B2C9-3761A2C490AA}"/>
              </a:ext>
            </a:extLst>
          </p:cNvPr>
          <p:cNvCxnSpPr/>
          <p:nvPr/>
        </p:nvCxnSpPr>
        <p:spPr>
          <a:xfrm>
            <a:off x="0" y="250261"/>
            <a:ext cx="14052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16">
            <a:extLst>
              <a:ext uri="{FF2B5EF4-FFF2-40B4-BE49-F238E27FC236}">
                <a16:creationId xmlns:a16="http://schemas.microsoft.com/office/drawing/2014/main" xmlns="" id="{F3118CB7-99ED-45C1-AB1F-36BA2D4253AA}"/>
              </a:ext>
            </a:extLst>
          </p:cNvPr>
          <p:cNvSpPr txBox="1">
            <a:spLocks/>
          </p:cNvSpPr>
          <p:nvPr/>
        </p:nvSpPr>
        <p:spPr>
          <a:xfrm>
            <a:off x="1466215" y="54426"/>
            <a:ext cx="572775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979442-9280-4521-9AE4-C9EDD2E0181D}" type="slidenum">
              <a:rPr lang="ru-RU" sz="2000" smtClean="0">
                <a:solidFill>
                  <a:schemeClr val="bg1"/>
                </a:solidFill>
                <a:latin typeface="Montserrat SemiBold" pitchFamily="2" charset="-52"/>
              </a:rPr>
              <a:pPr/>
              <a:t>19</a:t>
            </a:fld>
            <a:endParaRPr lang="ru-RU" sz="20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AAB9E3D-D4F3-41B6-A150-A997CB93F02C}"/>
              </a:ext>
            </a:extLst>
          </p:cNvPr>
          <p:cNvSpPr/>
          <p:nvPr/>
        </p:nvSpPr>
        <p:spPr>
          <a:xfrm>
            <a:off x="407771" y="613580"/>
            <a:ext cx="7318951" cy="2225033"/>
          </a:xfrm>
          <a:prstGeom prst="rect">
            <a:avLst/>
          </a:prstGeom>
          <a:solidFill>
            <a:srgbClr val="E5335C">
              <a:alpha val="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800" baseline="30000" dirty="0">
                <a:solidFill>
                  <a:schemeClr val="bg1"/>
                </a:solidFill>
                <a:latin typeface="Montserrat Black" pitchFamily="2" charset="-52"/>
              </a:rPr>
              <a:t>Церковь Рождества Пресвятой </a:t>
            </a:r>
            <a:r>
              <a:rPr lang="ru-RU" sz="4800" baseline="30000" dirty="0" smtClean="0">
                <a:solidFill>
                  <a:schemeClr val="bg1"/>
                </a:solidFill>
                <a:latin typeface="Montserrat Black" pitchFamily="2" charset="-52"/>
              </a:rPr>
              <a:t>Богородицы </a:t>
            </a:r>
            <a:br>
              <a:rPr lang="ru-RU" sz="4800" baseline="30000" dirty="0" smtClean="0">
                <a:solidFill>
                  <a:schemeClr val="bg1"/>
                </a:solidFill>
                <a:latin typeface="Montserrat Black" pitchFamily="2" charset="-52"/>
              </a:rPr>
            </a:br>
            <a:r>
              <a:rPr lang="ru-RU" sz="4800" baseline="30000" dirty="0" smtClean="0">
                <a:solidFill>
                  <a:schemeClr val="bg1"/>
                </a:solidFill>
                <a:latin typeface="Montserrat Black" pitchFamily="2" charset="-52"/>
              </a:rPr>
              <a:t>в с. </a:t>
            </a:r>
            <a:r>
              <a:rPr lang="ru-RU" sz="4800" baseline="30000" dirty="0" err="1" smtClean="0">
                <a:solidFill>
                  <a:schemeClr val="bg1"/>
                </a:solidFill>
                <a:latin typeface="Montserrat Black" pitchFamily="2" charset="-52"/>
              </a:rPr>
              <a:t>Гимрека</a:t>
            </a:r>
            <a:endParaRPr lang="en-US" sz="4800" baseline="30000" dirty="0">
              <a:solidFill>
                <a:schemeClr val="bg1"/>
              </a:solidFill>
              <a:latin typeface="Montserrat Black" pitchFamily="2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1B3C83E-059C-4EA6-9CBA-F14A8E56E332}"/>
              </a:ext>
            </a:extLst>
          </p:cNvPr>
          <p:cNvSpPr/>
          <p:nvPr/>
        </p:nvSpPr>
        <p:spPr>
          <a:xfrm>
            <a:off x="327520" y="5847660"/>
            <a:ext cx="3422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aseline="30000" dirty="0">
                <a:solidFill>
                  <a:schemeClr val="bg1"/>
                </a:solidFill>
                <a:latin typeface="Montserrat SemiBold" panose="00000700000000000000" pitchFamily="2" charset="-52"/>
              </a:rPr>
              <a:t>Рождественская </a:t>
            </a:r>
            <a:r>
              <a:rPr lang="ru-RU" baseline="300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церковь (1659-1695 </a:t>
            </a:r>
            <a:r>
              <a:rPr lang="ru-RU" baseline="300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гг</a:t>
            </a:r>
            <a:r>
              <a:rPr lang="ru-RU" baseline="300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.) </a:t>
            </a:r>
            <a:r>
              <a:rPr lang="ru-RU" baseline="30000" dirty="0" err="1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Подпорожского</a:t>
            </a:r>
            <a:r>
              <a:rPr lang="ru-RU" baseline="300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 </a:t>
            </a:r>
            <a:r>
              <a:rPr lang="ru-RU" baseline="30000" dirty="0">
                <a:solidFill>
                  <a:schemeClr val="bg1"/>
                </a:solidFill>
                <a:latin typeface="Montserrat SemiBold" panose="00000700000000000000" pitchFamily="2" charset="-52"/>
              </a:rPr>
              <a:t>района находится на дальнем </a:t>
            </a:r>
            <a:r>
              <a:rPr lang="ru-RU" baseline="300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его </a:t>
            </a:r>
            <a:r>
              <a:rPr lang="ru-RU" baseline="300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конце, рассекаемом дорогой Вознесенье - Подпорожье.</a:t>
            </a:r>
            <a:endParaRPr lang="ru-RU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723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/>
          <a:stretch/>
        </p:blipFill>
        <p:spPr>
          <a:xfrm>
            <a:off x="0" y="0"/>
            <a:ext cx="8175812" cy="68580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01D8193-533E-FCCD-B077-FF9F41478015}"/>
              </a:ext>
            </a:extLst>
          </p:cNvPr>
          <p:cNvSpPr/>
          <p:nvPr/>
        </p:nvSpPr>
        <p:spPr>
          <a:xfrm>
            <a:off x="8175812" y="0"/>
            <a:ext cx="4016188" cy="6858000"/>
          </a:xfrm>
          <a:prstGeom prst="rect">
            <a:avLst/>
          </a:prstGeom>
          <a:solidFill>
            <a:srgbClr val="FF2F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0068BE2F-B278-4CDA-8099-A0A00F295F02}"/>
              </a:ext>
            </a:extLst>
          </p:cNvPr>
          <p:cNvSpPr/>
          <p:nvPr/>
        </p:nvSpPr>
        <p:spPr>
          <a:xfrm>
            <a:off x="5429250" y="-838200"/>
            <a:ext cx="7943850" cy="7886700"/>
          </a:xfrm>
          <a:prstGeom prst="ellipse">
            <a:avLst/>
          </a:prstGeom>
          <a:solidFill>
            <a:srgbClr val="FF2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2F5C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B4EB412-3E4F-4DC7-A4C8-4EC85EDFC5DA}"/>
              </a:ext>
            </a:extLst>
          </p:cNvPr>
          <p:cNvSpPr/>
          <p:nvPr/>
        </p:nvSpPr>
        <p:spPr>
          <a:xfrm>
            <a:off x="6638925" y="1657970"/>
            <a:ext cx="6286500" cy="2544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900" baseline="30000" dirty="0" smtClean="0">
                <a:solidFill>
                  <a:srgbClr val="FFFFFF"/>
                </a:solidFill>
                <a:latin typeface="Montserrat Black" pitchFamily="2" charset="-52"/>
              </a:rPr>
              <a:t>350</a:t>
            </a:r>
            <a:endParaRPr lang="ru-RU" sz="178700" b="0" i="0" u="none" strike="noStrike" baseline="30000" dirty="0">
              <a:solidFill>
                <a:srgbClr val="FFFFFF"/>
              </a:solidFill>
              <a:latin typeface="Montserrat Black" pitchFamily="2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9EA08AD-2408-42C6-A5E7-2D1FC7FF1CB2}"/>
              </a:ext>
            </a:extLst>
          </p:cNvPr>
          <p:cNvSpPr/>
          <p:nvPr/>
        </p:nvSpPr>
        <p:spPr>
          <a:xfrm>
            <a:off x="5972175" y="3510931"/>
            <a:ext cx="6219825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aseline="30000" dirty="0">
                <a:solidFill>
                  <a:schemeClr val="bg1"/>
                </a:solidFill>
                <a:latin typeface="Montserrat Medium" pitchFamily="2" charset="-52"/>
              </a:rPr>
              <a:t>памятников деревянной </a:t>
            </a:r>
            <a:r>
              <a:rPr lang="ru-RU" sz="3200" baseline="30000" dirty="0" smtClean="0">
                <a:solidFill>
                  <a:schemeClr val="bg1"/>
                </a:solidFill>
                <a:latin typeface="Montserrat Medium" pitchFamily="2" charset="-52"/>
              </a:rPr>
              <a:t>архитектуры </a:t>
            </a:r>
            <a:br>
              <a:rPr lang="ru-RU" sz="3200" baseline="30000" dirty="0" smtClean="0">
                <a:solidFill>
                  <a:schemeClr val="bg1"/>
                </a:solidFill>
                <a:latin typeface="Montserrat Medium" pitchFamily="2" charset="-52"/>
              </a:rPr>
            </a:br>
            <a:r>
              <a:rPr lang="ru-RU" sz="3200" baseline="30000" dirty="0" smtClean="0">
                <a:solidFill>
                  <a:schemeClr val="bg1"/>
                </a:solidFill>
                <a:latin typeface="Montserrat Medium" pitchFamily="2" charset="-52"/>
              </a:rPr>
              <a:t>в Ленинградской области</a:t>
            </a:r>
            <a:endParaRPr lang="ru-RU" sz="32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86DD9141-71C8-4C23-8406-E665C67532D7}"/>
              </a:ext>
            </a:extLst>
          </p:cNvPr>
          <p:cNvCxnSpPr/>
          <p:nvPr/>
        </p:nvCxnSpPr>
        <p:spPr>
          <a:xfrm>
            <a:off x="0" y="250261"/>
            <a:ext cx="14052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16">
            <a:extLst>
              <a:ext uri="{FF2B5EF4-FFF2-40B4-BE49-F238E27FC236}">
                <a16:creationId xmlns:a16="http://schemas.microsoft.com/office/drawing/2014/main" xmlns="" id="{749922A6-4A29-43A9-8710-877C60263D43}"/>
              </a:ext>
            </a:extLst>
          </p:cNvPr>
          <p:cNvSpPr txBox="1">
            <a:spLocks/>
          </p:cNvSpPr>
          <p:nvPr/>
        </p:nvSpPr>
        <p:spPr>
          <a:xfrm>
            <a:off x="1466215" y="54426"/>
            <a:ext cx="572775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979442-9280-4521-9AE4-C9EDD2E0181D}" type="slidenum">
              <a:rPr lang="ru-RU" sz="2000" smtClean="0">
                <a:solidFill>
                  <a:schemeClr val="bg1"/>
                </a:solidFill>
                <a:latin typeface="Montserrat SemiBold" pitchFamily="2" charset="-52"/>
              </a:rPr>
              <a:pPr/>
              <a:t>2</a:t>
            </a:fld>
            <a:endParaRPr lang="ru-RU" sz="20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B4EB412-3E4F-4DC7-A4C8-4EC85EDFC5DA}"/>
              </a:ext>
            </a:extLst>
          </p:cNvPr>
          <p:cNvSpPr/>
          <p:nvPr/>
        </p:nvSpPr>
        <p:spPr>
          <a:xfrm>
            <a:off x="5972175" y="2441038"/>
            <a:ext cx="201484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aseline="30000" dirty="0" smtClean="0">
                <a:solidFill>
                  <a:srgbClr val="FFFFFF"/>
                </a:solidFill>
                <a:latin typeface="Montserrat Black" pitchFamily="2" charset="-52"/>
              </a:rPr>
              <a:t>более</a:t>
            </a:r>
            <a:endParaRPr lang="ru-RU" sz="4000" b="0" i="0" u="none" strike="noStrike" baseline="30000" dirty="0">
              <a:solidFill>
                <a:srgbClr val="FFFFFF"/>
              </a:solidFill>
              <a:latin typeface="Montserrat Black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56351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9442-9280-4521-9AE4-C9EDD2E0181D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5122" name="Picture 2" descr="U:\ОТДЕЛ МУЗЕЙНОГО ДЕЛА\17. ДОКЛАДЫ, КОНФЕРЕНЦИИ, КОЛЛЕГИИ\Про реставрацию_2023\Гимрека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563561"/>
            <a:ext cx="3542374" cy="56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U:\ОТДЕЛ МУЗЕЙНОГО ДЕЛА\17. ДОКЛАДЫ, КОНФЕРЕНЦИИ, КОЛЛЕГИИ\Про реставрацию_2023\Гимрека 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149" y="1054099"/>
            <a:ext cx="3067376" cy="48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:\ОТДЕЛ МУЗЕЙНОГО ДЕЛА\17. ДОКЛАДЫ, КОНФЕРЕНЦИИ, КОЛЛЕГИИ\Про реставрацию_2023\Гимрека 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31961"/>
            <a:ext cx="5722938" cy="269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277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0" b="19999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DD2F81E-8B0C-4D94-8A37-CB213BF0E3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9011"/>
          <a:stretch/>
        </p:blipFill>
        <p:spPr>
          <a:xfrm>
            <a:off x="5975353" y="1"/>
            <a:ext cx="6216647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CDE4A83-9D78-4FCA-B531-BBBAAC0F126E}"/>
              </a:ext>
            </a:extLst>
          </p:cNvPr>
          <p:cNvSpPr/>
          <p:nvPr/>
        </p:nvSpPr>
        <p:spPr>
          <a:xfrm>
            <a:off x="0" y="394259"/>
            <a:ext cx="12192000" cy="600075"/>
          </a:xfrm>
          <a:prstGeom prst="rect">
            <a:avLst/>
          </a:prstGeom>
          <a:solidFill>
            <a:srgbClr val="FF2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Номер слайда 16">
            <a:extLst>
              <a:ext uri="{FF2B5EF4-FFF2-40B4-BE49-F238E27FC236}">
                <a16:creationId xmlns:a16="http://schemas.microsoft.com/office/drawing/2014/main" xmlns="" id="{464953B4-DD79-4267-BE85-088943365B38}"/>
              </a:ext>
            </a:extLst>
          </p:cNvPr>
          <p:cNvSpPr txBox="1">
            <a:spLocks/>
          </p:cNvSpPr>
          <p:nvPr/>
        </p:nvSpPr>
        <p:spPr>
          <a:xfrm>
            <a:off x="1466215" y="54426"/>
            <a:ext cx="572775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979442-9280-4521-9AE4-C9EDD2E0181D}" type="slidenum">
              <a:rPr lang="ru-RU" sz="2000" smtClean="0">
                <a:solidFill>
                  <a:schemeClr val="bg1"/>
                </a:solidFill>
                <a:latin typeface="Montserrat SemiBold" pitchFamily="2" charset="-52"/>
              </a:rPr>
              <a:pPr/>
              <a:t>3</a:t>
            </a:fld>
            <a:endParaRPr lang="ru-RU" sz="20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319D8955-C90B-4AB1-A81D-847FF4D7312C}"/>
              </a:ext>
            </a:extLst>
          </p:cNvPr>
          <p:cNvCxnSpPr/>
          <p:nvPr/>
        </p:nvCxnSpPr>
        <p:spPr>
          <a:xfrm>
            <a:off x="0" y="250261"/>
            <a:ext cx="14052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AAB9E3D-D4F3-41B6-A150-A997CB93F02C}"/>
              </a:ext>
            </a:extLst>
          </p:cNvPr>
          <p:cNvSpPr/>
          <p:nvPr/>
        </p:nvSpPr>
        <p:spPr>
          <a:xfrm>
            <a:off x="0" y="79139"/>
            <a:ext cx="11950707" cy="1338828"/>
          </a:xfrm>
          <a:prstGeom prst="rect">
            <a:avLst/>
          </a:prstGeom>
          <a:solidFill>
            <a:srgbClr val="E5335C">
              <a:alpha val="0"/>
            </a:srgbClr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5400" baseline="30000" dirty="0" smtClean="0">
                <a:solidFill>
                  <a:schemeClr val="bg1"/>
                </a:solidFill>
                <a:latin typeface="Montserrat Black" pitchFamily="2" charset="-52"/>
              </a:rPr>
              <a:t>Храм </a:t>
            </a:r>
            <a:r>
              <a:rPr lang="ru-RU" sz="5400" baseline="30000" dirty="0" err="1" smtClean="0">
                <a:solidFill>
                  <a:schemeClr val="bg1"/>
                </a:solidFill>
                <a:latin typeface="Montserrat Black" pitchFamily="2" charset="-52"/>
              </a:rPr>
              <a:t>свт</a:t>
            </a:r>
            <a:r>
              <a:rPr lang="ru-RU" sz="5400" baseline="30000" dirty="0" smtClean="0">
                <a:solidFill>
                  <a:schemeClr val="bg1"/>
                </a:solidFill>
                <a:latin typeface="Montserrat Black" pitchFamily="2" charset="-52"/>
              </a:rPr>
              <a:t>. Николая Чудотворца,</a:t>
            </a:r>
            <a:r>
              <a:rPr lang="ru-RU" sz="5400" dirty="0" smtClean="0">
                <a:solidFill>
                  <a:schemeClr val="bg1"/>
                </a:solidFill>
                <a:latin typeface="Montserrat Black" pitchFamily="2" charset="-52"/>
              </a:rPr>
              <a:t> </a:t>
            </a:r>
            <a:r>
              <a:rPr lang="ru-RU" sz="5400" baseline="30000" dirty="0" smtClean="0">
                <a:solidFill>
                  <a:schemeClr val="bg1"/>
                </a:solidFill>
                <a:latin typeface="Montserrat Black" pitchFamily="2" charset="-52"/>
              </a:rPr>
              <a:t>д. </a:t>
            </a:r>
            <a:r>
              <a:rPr lang="ru-RU" sz="5400" baseline="30000" dirty="0" err="1" smtClean="0">
                <a:solidFill>
                  <a:schemeClr val="bg1"/>
                </a:solidFill>
                <a:latin typeface="Montserrat Black" pitchFamily="2" charset="-52"/>
              </a:rPr>
              <a:t>Согиницы</a:t>
            </a:r>
            <a:endParaRPr lang="en-US" sz="5400" baseline="30000" dirty="0">
              <a:solidFill>
                <a:schemeClr val="bg1"/>
              </a:solidFill>
              <a:latin typeface="Montserrat Black" pitchFamily="2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1B3C83E-059C-4EA6-9CBA-F14A8E56E332}"/>
              </a:ext>
            </a:extLst>
          </p:cNvPr>
          <p:cNvSpPr/>
          <p:nvPr/>
        </p:nvSpPr>
        <p:spPr>
          <a:xfrm>
            <a:off x="8474869" y="1349800"/>
            <a:ext cx="34229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aseline="30000" dirty="0">
                <a:solidFill>
                  <a:schemeClr val="bg1"/>
                </a:solidFill>
                <a:latin typeface="Montserrat SemiBold" panose="00000700000000000000" pitchFamily="2" charset="-52"/>
              </a:rPr>
              <a:t>Церковь святителя Николая (1696 </a:t>
            </a:r>
            <a:r>
              <a:rPr lang="ru-RU" baseline="300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год) </a:t>
            </a:r>
          </a:p>
          <a:p>
            <a:pPr algn="r"/>
            <a:r>
              <a:rPr lang="ru-RU" baseline="30000" dirty="0" err="1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Важинского</a:t>
            </a:r>
            <a:r>
              <a:rPr lang="ru-RU" baseline="300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 </a:t>
            </a:r>
            <a:r>
              <a:rPr lang="ru-RU" baseline="300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Воскресенского </a:t>
            </a:r>
            <a:r>
              <a:rPr lang="ru-RU" baseline="300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погоста.</a:t>
            </a:r>
            <a:endParaRPr lang="ru-RU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2135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25"/>
            <a:ext cx="2984500" cy="684308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9442-9280-4521-9AE4-C9EDD2E0181D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57" y="0"/>
            <a:ext cx="9143743" cy="68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4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9442-9280-4521-9AE4-C9EDD2E0181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097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9442-9280-4521-9AE4-C9EDD2E0181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378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207269" cy="6858000"/>
          </a:xfrm>
          <a:prstGeom prst="rect">
            <a:avLst/>
          </a:prstGeom>
          <a:solidFill>
            <a:srgbClr val="2C55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ttps://avatars.dzeninfra.ru/get-zen_doc/1703615/pub_6219db1d8bf0b803047b5aac_6219dc309c11ee526c38c350/scale_24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5486" r="5671" b="2656"/>
          <a:stretch/>
        </p:blipFill>
        <p:spPr bwMode="auto">
          <a:xfrm>
            <a:off x="2224342" y="0"/>
            <a:ext cx="10174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3C41C92-05BC-4098-BAFE-124F970F9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9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CDE4A83-9D78-4FCA-B531-BBBAAC0F126E}"/>
              </a:ext>
            </a:extLst>
          </p:cNvPr>
          <p:cNvSpPr/>
          <p:nvPr/>
        </p:nvSpPr>
        <p:spPr>
          <a:xfrm>
            <a:off x="1" y="394259"/>
            <a:ext cx="10156948" cy="600075"/>
          </a:xfrm>
          <a:prstGeom prst="rect">
            <a:avLst/>
          </a:prstGeom>
          <a:solidFill>
            <a:srgbClr val="0C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16">
            <a:extLst>
              <a:ext uri="{FF2B5EF4-FFF2-40B4-BE49-F238E27FC236}">
                <a16:creationId xmlns:a16="http://schemas.microsoft.com/office/drawing/2014/main" xmlns="" id="{464953B4-DD79-4267-BE85-088943365B38}"/>
              </a:ext>
            </a:extLst>
          </p:cNvPr>
          <p:cNvSpPr txBox="1">
            <a:spLocks/>
          </p:cNvSpPr>
          <p:nvPr/>
        </p:nvSpPr>
        <p:spPr>
          <a:xfrm>
            <a:off x="1466215" y="54426"/>
            <a:ext cx="572775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979442-9280-4521-9AE4-C9EDD2E0181D}" type="slidenum">
              <a:rPr lang="ru-RU" sz="2000" smtClean="0">
                <a:solidFill>
                  <a:schemeClr val="bg1"/>
                </a:solidFill>
                <a:latin typeface="Montserrat SemiBold" pitchFamily="2" charset="-52"/>
              </a:rPr>
              <a:pPr/>
              <a:t>7</a:t>
            </a:fld>
            <a:endParaRPr lang="ru-RU" sz="20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319D8955-C90B-4AB1-A81D-847FF4D7312C}"/>
              </a:ext>
            </a:extLst>
          </p:cNvPr>
          <p:cNvCxnSpPr/>
          <p:nvPr/>
        </p:nvCxnSpPr>
        <p:spPr>
          <a:xfrm>
            <a:off x="0" y="250261"/>
            <a:ext cx="14052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1B3C83E-059C-4EA6-9CBA-F14A8E56E332}"/>
              </a:ext>
            </a:extLst>
          </p:cNvPr>
          <p:cNvSpPr/>
          <p:nvPr/>
        </p:nvSpPr>
        <p:spPr>
          <a:xfrm>
            <a:off x="327520" y="5847660"/>
            <a:ext cx="34229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aseline="300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Церковь </a:t>
            </a:r>
            <a:r>
              <a:rPr lang="ru-RU" baseline="300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во имя </a:t>
            </a:r>
            <a:r>
              <a:rPr lang="ru-RU" baseline="30000" dirty="0" err="1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свт</a:t>
            </a:r>
            <a:r>
              <a:rPr lang="ru-RU" baseline="30000" dirty="0">
                <a:solidFill>
                  <a:schemeClr val="bg1"/>
                </a:solidFill>
                <a:latin typeface="Montserrat SemiBold" panose="00000700000000000000" pitchFamily="2" charset="-52"/>
              </a:rPr>
              <a:t>. Николая </a:t>
            </a:r>
            <a:r>
              <a:rPr lang="ru-RU" baseline="300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Чудотворца (1743 </a:t>
            </a:r>
            <a:r>
              <a:rPr lang="ru-RU" baseline="300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г</a:t>
            </a:r>
            <a:r>
              <a:rPr lang="ru-RU" baseline="300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.), </a:t>
            </a:r>
            <a:r>
              <a:rPr lang="ru-RU" baseline="300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перестроена </a:t>
            </a:r>
            <a:r>
              <a:rPr lang="ru-RU" baseline="300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в </a:t>
            </a:r>
            <a:r>
              <a:rPr lang="ru-RU" baseline="300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нач. 1860-х гг., </a:t>
            </a:r>
            <a:r>
              <a:rPr lang="ru-RU" baseline="30000" dirty="0" smtClean="0">
                <a:solidFill>
                  <a:schemeClr val="bg1"/>
                </a:solidFill>
                <a:latin typeface="Montserrat SemiBold" panose="00000700000000000000" pitchFamily="2" charset="-52"/>
              </a:rPr>
              <a:t>закрыта </a:t>
            </a:r>
            <a:r>
              <a:rPr lang="ru-RU" baseline="300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в 1956 г.</a:t>
            </a:r>
            <a:endParaRPr lang="ru-RU" dirty="0">
              <a:solidFill>
                <a:schemeClr val="bg1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CDE4A83-9D78-4FCA-B531-BBBAAC0F126E}"/>
              </a:ext>
            </a:extLst>
          </p:cNvPr>
          <p:cNvSpPr/>
          <p:nvPr/>
        </p:nvSpPr>
        <p:spPr>
          <a:xfrm>
            <a:off x="0" y="1296714"/>
            <a:ext cx="3225114" cy="600075"/>
          </a:xfrm>
          <a:prstGeom prst="rect">
            <a:avLst/>
          </a:prstGeom>
          <a:solidFill>
            <a:srgbClr val="0C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AAB9E3D-D4F3-41B6-A150-A997CB93F02C}"/>
              </a:ext>
            </a:extLst>
          </p:cNvPr>
          <p:cNvSpPr/>
          <p:nvPr/>
        </p:nvSpPr>
        <p:spPr>
          <a:xfrm>
            <a:off x="0" y="419551"/>
            <a:ext cx="10156948" cy="1754326"/>
          </a:xfrm>
          <a:prstGeom prst="rect">
            <a:avLst/>
          </a:prstGeom>
          <a:solidFill>
            <a:srgbClr val="E5335C">
              <a:alpha val="0"/>
            </a:srgbClr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5400" baseline="30000" dirty="0" smtClean="0">
                <a:solidFill>
                  <a:schemeClr val="bg1"/>
                </a:solidFill>
                <a:latin typeface="Montserrat Black" pitchFamily="2" charset="-52"/>
              </a:rPr>
              <a:t>Часовня </a:t>
            </a:r>
            <a:r>
              <a:rPr lang="ru-RU" sz="5400" baseline="30000" dirty="0" err="1" smtClean="0">
                <a:solidFill>
                  <a:schemeClr val="bg1"/>
                </a:solidFill>
                <a:latin typeface="Montserrat Black" pitchFamily="2" charset="-52"/>
              </a:rPr>
              <a:t>свт</a:t>
            </a:r>
            <a:r>
              <a:rPr lang="ru-RU" sz="5400" baseline="30000" dirty="0" smtClean="0">
                <a:solidFill>
                  <a:schemeClr val="bg1"/>
                </a:solidFill>
                <a:latin typeface="Montserrat Black" pitchFamily="2" charset="-52"/>
              </a:rPr>
              <a:t>. </a:t>
            </a:r>
            <a:r>
              <a:rPr lang="ru-RU" sz="5400" baseline="30000" dirty="0">
                <a:solidFill>
                  <a:schemeClr val="bg1"/>
                </a:solidFill>
                <a:latin typeface="Montserrat Black" pitchFamily="2" charset="-52"/>
              </a:rPr>
              <a:t>апостолов Петра и </a:t>
            </a:r>
            <a:r>
              <a:rPr lang="ru-RU" sz="5400" baseline="30000" dirty="0" smtClean="0">
                <a:solidFill>
                  <a:schemeClr val="bg1"/>
                </a:solidFill>
                <a:latin typeface="Montserrat Black" pitchFamily="2" charset="-52"/>
              </a:rPr>
              <a:t>Павла</a:t>
            </a:r>
          </a:p>
          <a:p>
            <a:pPr>
              <a:lnSpc>
                <a:spcPct val="150000"/>
              </a:lnSpc>
            </a:pPr>
            <a:r>
              <a:rPr lang="ru-RU" sz="5400" baseline="30000" dirty="0" smtClean="0">
                <a:solidFill>
                  <a:schemeClr val="bg1"/>
                </a:solidFill>
                <a:latin typeface="Montserrat Black" pitchFamily="2" charset="-52"/>
              </a:rPr>
              <a:t>с. Заозерье</a:t>
            </a:r>
            <a:endParaRPr lang="en-US" sz="5400" baseline="30000" dirty="0">
              <a:solidFill>
                <a:schemeClr val="bg1"/>
              </a:solidFill>
              <a:latin typeface="Montserrat Black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03646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79442-9280-4521-9AE4-C9EDD2E0181D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146" name="Picture 2" descr="U:\ОТДЕЛ МУЗЕЙНОГО ДЕЛА\17. ДОКЛАДЫ, КОНФЕРЕНЦИИ, КОЛЛЕГИИ\Про реставрацию_2023\Заостровье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7" r="13263"/>
          <a:stretch/>
        </p:blipFill>
        <p:spPr bwMode="auto">
          <a:xfrm>
            <a:off x="4546854" y="0"/>
            <a:ext cx="76451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09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80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6"/>
          <a:stretch/>
        </p:blipFill>
        <p:spPr>
          <a:xfrm>
            <a:off x="0" y="-2"/>
            <a:ext cx="10528300" cy="68580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DD2F81E-8B0C-4D94-8A37-CB213BF0E3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54"/>
          <a:stretch/>
        </p:blipFill>
        <p:spPr>
          <a:xfrm>
            <a:off x="4432300" y="0"/>
            <a:ext cx="77597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1B3C83E-059C-4EA6-9CBA-F14A8E56E332}"/>
              </a:ext>
            </a:extLst>
          </p:cNvPr>
          <p:cNvSpPr/>
          <p:nvPr/>
        </p:nvSpPr>
        <p:spPr>
          <a:xfrm>
            <a:off x="8572500" y="4838045"/>
            <a:ext cx="34229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aseline="30000" dirty="0" smtClean="0">
                <a:solidFill>
                  <a:schemeClr val="bg1"/>
                </a:solidFill>
                <a:latin typeface="Montserrat Medium" pitchFamily="2" charset="-52"/>
              </a:rPr>
              <a:t>Церковь </a:t>
            </a:r>
            <a:r>
              <a:rPr lang="ru-RU" baseline="30000" dirty="0">
                <a:solidFill>
                  <a:schemeClr val="bg1"/>
                </a:solidFill>
                <a:latin typeface="Montserrat Medium" pitchFamily="2" charset="-52"/>
              </a:rPr>
              <a:t>Дмитрия Мироточивого (</a:t>
            </a:r>
            <a:r>
              <a:rPr lang="ru-RU" baseline="30000" dirty="0" err="1">
                <a:solidFill>
                  <a:schemeClr val="bg1"/>
                </a:solidFill>
                <a:latin typeface="Montserrat Medium" pitchFamily="2" charset="-52"/>
              </a:rPr>
              <a:t>Солунского</a:t>
            </a:r>
            <a:r>
              <a:rPr lang="ru-RU" baseline="30000" dirty="0" smtClean="0">
                <a:solidFill>
                  <a:schemeClr val="bg1"/>
                </a:solidFill>
                <a:latin typeface="Montserrat Medium" pitchFamily="2" charset="-52"/>
              </a:rPr>
              <a:t>)</a:t>
            </a:r>
            <a:r>
              <a:rPr lang="ru-RU" dirty="0" smtClean="0">
                <a:solidFill>
                  <a:schemeClr val="bg1"/>
                </a:solidFill>
                <a:latin typeface="Montserrat Medium" pitchFamily="2" charset="-52"/>
              </a:rPr>
              <a:t> </a:t>
            </a:r>
            <a:r>
              <a:rPr lang="ru-RU" baseline="30000" dirty="0" smtClean="0">
                <a:solidFill>
                  <a:schemeClr val="bg1"/>
                </a:solidFill>
                <a:latin typeface="Montserrat Medium" pitchFamily="2" charset="-52"/>
              </a:rPr>
              <a:t>(1783 г.) расположена </a:t>
            </a:r>
            <a:r>
              <a:rPr lang="ru-RU" baseline="30000" dirty="0">
                <a:solidFill>
                  <a:schemeClr val="bg1"/>
                </a:solidFill>
                <a:latin typeface="Montserrat Medium" pitchFamily="2" charset="-52"/>
              </a:rPr>
              <a:t>на самом востоке Ленинградской области, </a:t>
            </a:r>
            <a:r>
              <a:rPr lang="ru-RU" baseline="30000" dirty="0" smtClean="0">
                <a:solidFill>
                  <a:schemeClr val="bg1"/>
                </a:solidFill>
                <a:latin typeface="Montserrat Medium" pitchFamily="2" charset="-52"/>
              </a:rPr>
              <a:t>недалеко </a:t>
            </a:r>
            <a:r>
              <a:rPr lang="ru-RU" baseline="30000" dirty="0">
                <a:solidFill>
                  <a:schemeClr val="bg1"/>
                </a:solidFill>
                <a:latin typeface="Montserrat Medium" pitchFamily="2" charset="-52"/>
              </a:rPr>
              <a:t>от берега Онежского озера, на дороге Петрозаводск - Вознесенье.</a:t>
            </a:r>
            <a:endParaRPr lang="ru-RU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319D8955-C90B-4AB1-A81D-847FF4D7312C}"/>
              </a:ext>
            </a:extLst>
          </p:cNvPr>
          <p:cNvCxnSpPr/>
          <p:nvPr/>
        </p:nvCxnSpPr>
        <p:spPr>
          <a:xfrm>
            <a:off x="0" y="250261"/>
            <a:ext cx="1405288" cy="0"/>
          </a:xfrm>
          <a:prstGeom prst="line">
            <a:avLst/>
          </a:prstGeom>
          <a:ln w="38100">
            <a:solidFill>
              <a:srgbClr val="FF2F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533A8E0-8CCD-49E8-91F7-EF930C09EC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21"/>
          <a:stretch/>
        </p:blipFill>
        <p:spPr>
          <a:xfrm rot="10800000">
            <a:off x="0" y="0"/>
            <a:ext cx="26797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AAB9E3D-D4F3-41B6-A150-A997CB93F02C}"/>
              </a:ext>
            </a:extLst>
          </p:cNvPr>
          <p:cNvSpPr/>
          <p:nvPr/>
        </p:nvSpPr>
        <p:spPr>
          <a:xfrm>
            <a:off x="-2" y="1306958"/>
            <a:ext cx="12192001" cy="1785104"/>
          </a:xfrm>
          <a:prstGeom prst="rect">
            <a:avLst/>
          </a:prstGeom>
          <a:solidFill>
            <a:srgbClr val="E5335C">
              <a:alpha val="0"/>
            </a:srgbClr>
          </a:solidFill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4400" baseline="30000" dirty="0">
                <a:solidFill>
                  <a:schemeClr val="bg1"/>
                </a:solidFill>
                <a:latin typeface="Montserrat Black" pitchFamily="2" charset="-52"/>
              </a:rPr>
              <a:t>Церковь Димитрия </a:t>
            </a:r>
            <a:r>
              <a:rPr lang="ru-RU" sz="4400" baseline="30000" dirty="0" err="1" smtClean="0">
                <a:solidFill>
                  <a:schemeClr val="bg1"/>
                </a:solidFill>
                <a:latin typeface="Montserrat Black" pitchFamily="2" charset="-52"/>
              </a:rPr>
              <a:t>Солунского</a:t>
            </a:r>
            <a:r>
              <a:rPr lang="ru-RU" sz="4400" baseline="30000" dirty="0" smtClean="0">
                <a:solidFill>
                  <a:schemeClr val="bg1"/>
                </a:solidFill>
                <a:latin typeface="Montserrat Black" pitchFamily="2" charset="-52"/>
              </a:rPr>
              <a:t> Мироточивого</a:t>
            </a:r>
          </a:p>
          <a:p>
            <a:pPr algn="r">
              <a:lnSpc>
                <a:spcPct val="150000"/>
              </a:lnSpc>
            </a:pPr>
            <a:r>
              <a:rPr lang="ru-RU" sz="4400" baseline="30000" dirty="0" smtClean="0">
                <a:solidFill>
                  <a:schemeClr val="bg1"/>
                </a:solidFill>
                <a:latin typeface="Montserrat Black" pitchFamily="2" charset="-52"/>
              </a:rPr>
              <a:t>в</a:t>
            </a:r>
            <a:r>
              <a:rPr lang="ru-RU" sz="4400" dirty="0" smtClean="0">
                <a:solidFill>
                  <a:schemeClr val="bg1"/>
                </a:solidFill>
                <a:latin typeface="Montserrat Black" pitchFamily="2" charset="-52"/>
              </a:rPr>
              <a:t> </a:t>
            </a:r>
            <a:r>
              <a:rPr lang="ru-RU" sz="4400" baseline="30000" dirty="0" smtClean="0">
                <a:solidFill>
                  <a:schemeClr val="bg1"/>
                </a:solidFill>
                <a:latin typeface="Montserrat Black" pitchFamily="2" charset="-52"/>
              </a:rPr>
              <a:t>с. Щелейки</a:t>
            </a:r>
            <a:endParaRPr lang="en-US" sz="4400" baseline="30000" dirty="0">
              <a:solidFill>
                <a:schemeClr val="bg1"/>
              </a:solidFill>
              <a:latin typeface="Montserrat Black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CDE4A83-9D78-4FCA-B531-BBBAAC0F126E}"/>
              </a:ext>
            </a:extLst>
          </p:cNvPr>
          <p:cNvSpPr/>
          <p:nvPr/>
        </p:nvSpPr>
        <p:spPr>
          <a:xfrm>
            <a:off x="0" y="394259"/>
            <a:ext cx="12192000" cy="600075"/>
          </a:xfrm>
          <a:prstGeom prst="rect">
            <a:avLst/>
          </a:prstGeom>
          <a:solidFill>
            <a:srgbClr val="FF2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Номер слайда 16">
            <a:extLst>
              <a:ext uri="{FF2B5EF4-FFF2-40B4-BE49-F238E27FC236}">
                <a16:creationId xmlns:a16="http://schemas.microsoft.com/office/drawing/2014/main" xmlns="" id="{48E48AFF-BD1F-4157-B5D0-F9DA44A336FE}"/>
              </a:ext>
            </a:extLst>
          </p:cNvPr>
          <p:cNvSpPr txBox="1">
            <a:spLocks/>
          </p:cNvSpPr>
          <p:nvPr/>
        </p:nvSpPr>
        <p:spPr>
          <a:xfrm>
            <a:off x="1466215" y="54426"/>
            <a:ext cx="572775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7979442-9280-4521-9AE4-C9EDD2E0181D}" type="slidenum">
              <a:rPr lang="ru-RU" sz="2000" smtClean="0">
                <a:solidFill>
                  <a:srgbClr val="FF2F5C"/>
                </a:solidFill>
                <a:latin typeface="Montserrat SemiBold" pitchFamily="2" charset="-52"/>
              </a:rPr>
              <a:pPr/>
              <a:t>9</a:t>
            </a:fld>
            <a:endParaRPr lang="ru-RU" sz="2000" dirty="0">
              <a:solidFill>
                <a:srgbClr val="FF2F5C"/>
              </a:solidFill>
              <a:latin typeface="Montserrat SemiBold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1618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5602</TotalTime>
  <Words>603</Words>
  <Application>Microsoft Office PowerPoint</Application>
  <PresentationFormat>Произвольный</PresentationFormat>
  <Paragraphs>145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Montserrat Black</vt:lpstr>
      <vt:lpstr>Montserrat SemiBold</vt:lpstr>
      <vt:lpstr>Montserrat Medium</vt:lpstr>
      <vt:lpstr>Montserrat</vt:lpstr>
      <vt:lpstr>Calibri</vt:lpstr>
      <vt:lpstr>Montserrat Light</vt:lpstr>
      <vt:lpstr>Тема Office</vt:lpstr>
      <vt:lpstr>Опыт приспособления памятников деревянной  архитектуры  под современное использование.  Реализованные проекты в Ленинградской области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</dc:creator>
  <cp:lastModifiedBy>Ксения Юрьевна Губинская</cp:lastModifiedBy>
  <cp:revision>99</cp:revision>
  <dcterms:created xsi:type="dcterms:W3CDTF">2022-11-10T21:06:45Z</dcterms:created>
  <dcterms:modified xsi:type="dcterms:W3CDTF">2023-11-27T14:24:42Z</dcterms:modified>
</cp:coreProperties>
</file>